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7" r:id="rId6"/>
    <p:sldId id="258" r:id="rId7"/>
    <p:sldId id="259" r:id="rId8"/>
    <p:sldId id="260" r:id="rId9"/>
    <p:sldId id="261" r:id="rId10"/>
    <p:sldId id="266" r:id="rId11"/>
    <p:sldId id="262" r:id="rId12"/>
    <p:sldId id="263" r:id="rId13"/>
    <p:sldId id="264" r:id="rId14"/>
    <p:sldId id="265" r:id="rId15"/>
    <p:sldId id="267" r:id="rId16"/>
    <p:sldId id="268" r:id="rId17"/>
    <p:sldId id="269" r:id="rId18"/>
    <p:sldId id="270" r:id="rId19"/>
    <p:sldId id="272" r:id="rId20"/>
    <p:sldId id="271"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4" autoAdjust="0"/>
  </p:normalViewPr>
  <p:slideViewPr>
    <p:cSldViewPr>
      <p:cViewPr varScale="1">
        <p:scale>
          <a:sx n="70" d="100"/>
          <a:sy n="70" d="100"/>
        </p:scale>
        <p:origin x="121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BCB0FFB-C917-47B3-BCEB-010F6A5E49AA}" type="datetimeFigureOut">
              <a:rPr lang="nl-NL" smtClean="0"/>
              <a:t>25-3-2020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7991475" y="6429375"/>
            <a:ext cx="876300" cy="292100"/>
          </a:xfrm>
        </p:spPr>
        <p:txBody>
          <a:bodyPr/>
          <a:lstStyle/>
          <a:p>
            <a:fld id="{D0E46369-661A-43EE-949C-31B16F029CCF}" type="slidenum">
              <a:rPr lang="nl-NL" smtClean="0"/>
              <a:t>‹nr.›</a:t>
            </a:fld>
            <a:endParaRPr lang="nl-NL"/>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nl-NL"/>
              <a:t>Klik om de stijl te bewerken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BCB0FFB-C917-47B3-BCEB-010F6A5E49AA}" type="datetimeFigureOut">
              <a:rPr lang="nl-NL" smtClean="0"/>
              <a:t>25-3-2020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E46369-661A-43EE-949C-31B16F029CCF}"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BCB0FFB-C917-47B3-BCEB-010F6A5E49AA}" type="datetimeFigureOut">
              <a:rPr lang="nl-NL" smtClean="0"/>
              <a:t>25-3-2020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E46369-661A-43EE-949C-31B16F029CCF}"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2BCB0FFB-C917-47B3-BCEB-010F6A5E49AA}" type="datetimeFigureOut">
              <a:rPr lang="nl-NL" smtClean="0"/>
              <a:t>25-3-2020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E46369-661A-43EE-949C-31B16F029CCF}" type="slidenum">
              <a:rPr lang="nl-NL" smtClean="0"/>
              <a:t>‹nr.›</a:t>
            </a:fld>
            <a:endParaRPr lang="nl-NL"/>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nl-NL"/>
              <a:t>Klik om de stijl te bewerken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2BCB0FFB-C917-47B3-BCEB-010F6A5E49AA}" type="datetimeFigureOut">
              <a:rPr lang="nl-NL" smtClean="0"/>
              <a:t>25-3-2020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0E46369-661A-43EE-949C-31B16F029CCF}" type="slidenum">
              <a:rPr lang="nl-NL" smtClean="0"/>
              <a:t>‹nr.›</a:t>
            </a:fld>
            <a:endParaRPr lang="nl-NL"/>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nl-NL"/>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CB0FFB-C917-47B3-BCEB-010F6A5E49AA}" type="datetimeFigureOut">
              <a:rPr lang="nl-NL" smtClean="0"/>
              <a:t>25-3-2020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E46369-661A-43EE-949C-31B16F029CCF}" type="slidenum">
              <a:rPr lang="nl-NL" smtClean="0"/>
              <a:t>‹nr.›</a:t>
            </a:fld>
            <a:endParaRPr lang="nl-NL"/>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nl-NL"/>
              <a:t>Klik om de stijl te bewerken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BCB0FFB-C917-47B3-BCEB-010F6A5E49AA}" type="datetimeFigureOut">
              <a:rPr lang="nl-NL" smtClean="0"/>
              <a:t>25-3-2020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0E46369-661A-43EE-949C-31B16F029CCF}" type="slidenum">
              <a:rPr lang="nl-NL" smtClean="0"/>
              <a:t>‹nr.›</a:t>
            </a:fld>
            <a:endParaRPr lang="nl-NL"/>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nl-NL"/>
              <a:t>Klik om de stijl te bewerken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2BCB0FFB-C917-47B3-BCEB-010F6A5E49AA}" type="datetimeFigureOut">
              <a:rPr lang="nl-NL" smtClean="0"/>
              <a:t>25-3-2020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0E46369-661A-43EE-949C-31B16F029CCF}" type="slidenum">
              <a:rPr lang="nl-NL" smtClean="0"/>
              <a:t>‹nr.›</a:t>
            </a:fld>
            <a:endParaRPr lang="nl-NL"/>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nl-NL"/>
              <a:t>Klik om de stijl te bewerken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0FFB-C917-47B3-BCEB-010F6A5E49AA}" type="datetimeFigureOut">
              <a:rPr lang="nl-NL" smtClean="0"/>
              <a:t>25-3-2020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0E46369-661A-43EE-949C-31B16F029CCF}"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2BCB0FFB-C917-47B3-BCEB-010F6A5E49AA}" type="datetimeFigureOut">
              <a:rPr lang="nl-NL" smtClean="0"/>
              <a:t>25-3-2020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E46369-661A-43EE-949C-31B16F029CCF}" type="slidenum">
              <a:rPr lang="nl-NL" smtClean="0"/>
              <a:t>‹nr.›</a:t>
            </a:fld>
            <a:endParaRPr lang="nl-NL"/>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nl-NL"/>
              <a:t>Klik om de stijl te bewerken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nl-NL"/>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2BCB0FFB-C917-47B3-BCEB-010F6A5E49AA}" type="datetimeFigureOut">
              <a:rPr lang="nl-NL" smtClean="0"/>
              <a:t>25-3-2020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0E46369-661A-43EE-949C-31B16F029CCF}" type="slidenum">
              <a:rPr lang="nl-NL" smtClean="0"/>
              <a:t>‹nr.›</a:t>
            </a:fld>
            <a:endParaRPr lang="nl-NL"/>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nl-NL"/>
              <a:t>Klik om de stijl te bewerken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nl-NL"/>
              <a:t>Klik om de stijl te bewerken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2BCB0FFB-C917-47B3-BCEB-010F6A5E49AA}" type="datetimeFigureOut">
              <a:rPr lang="nl-NL" smtClean="0"/>
              <a:t>25-3-2020</a:t>
            </a:fld>
            <a:endParaRPr lang="nl-NL"/>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nl-NL"/>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D0E46369-661A-43EE-949C-31B16F029CCF}"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ncoline.nl/complementaire-z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743323" y="4653136"/>
            <a:ext cx="5120640" cy="1512168"/>
          </a:xfrm>
        </p:spPr>
        <p:txBody>
          <a:bodyPr>
            <a:normAutofit lnSpcReduction="10000"/>
          </a:bodyPr>
          <a:lstStyle/>
          <a:p>
            <a:r>
              <a:rPr lang="nl-NL" dirty="0">
                <a:latin typeface="Tahoma" panose="020B0604030504040204" pitchFamily="34" charset="0"/>
                <a:ea typeface="Tahoma" panose="020B0604030504040204" pitchFamily="34" charset="0"/>
              </a:rPr>
              <a:t>Marco den Hertog, oncologieverpleegkundige, IM zorgverlener i.o.</a:t>
            </a:r>
          </a:p>
          <a:p>
            <a:r>
              <a:rPr lang="nl-NL" dirty="0">
                <a:latin typeface="Tahoma" panose="020B0604030504040204" pitchFamily="34" charset="0"/>
                <a:ea typeface="Tahoma" panose="020B0604030504040204" pitchFamily="34" charset="0"/>
              </a:rPr>
              <a:t>24 maart 2020</a:t>
            </a:r>
          </a:p>
        </p:txBody>
      </p:sp>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Complementaire zorg in de palliatieve fase</a:t>
            </a:r>
          </a:p>
        </p:txBody>
      </p:sp>
    </p:spTree>
    <p:extLst>
      <p:ext uri="{BB962C8B-B14F-4D97-AF65-F5344CB8AC3E}">
        <p14:creationId xmlns:p14="http://schemas.microsoft.com/office/powerpoint/2010/main" val="191099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Geuren</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Raken je</a:t>
            </a:r>
          </a:p>
          <a:p>
            <a:r>
              <a:rPr lang="nl-NL" dirty="0">
                <a:latin typeface="Tahoma" pitchFamily="34" charset="0"/>
                <a:ea typeface="Tahoma" pitchFamily="34" charset="0"/>
              </a:rPr>
              <a:t>Beroeren je emoties</a:t>
            </a:r>
          </a:p>
          <a:p>
            <a:r>
              <a:rPr lang="nl-NL" dirty="0">
                <a:latin typeface="Tahoma" pitchFamily="34" charset="0"/>
                <a:ea typeface="Tahoma" pitchFamily="34" charset="0"/>
              </a:rPr>
              <a:t>Roepen herinneringen op</a:t>
            </a:r>
          </a:p>
          <a:p>
            <a:r>
              <a:rPr lang="nl-NL" dirty="0">
                <a:latin typeface="Tahoma" pitchFamily="34" charset="0"/>
                <a:ea typeface="Tahoma" pitchFamily="34" charset="0"/>
              </a:rPr>
              <a:t>Wakkeren instincten aan</a:t>
            </a:r>
          </a:p>
          <a:p>
            <a:r>
              <a:rPr lang="nl-NL" dirty="0">
                <a:latin typeface="Tahoma" pitchFamily="34" charset="0"/>
                <a:ea typeface="Tahoma" pitchFamily="34" charset="0"/>
              </a:rPr>
              <a:t>Kunnen geruststellen</a:t>
            </a:r>
          </a:p>
          <a:p>
            <a:r>
              <a:rPr lang="nl-NL" dirty="0">
                <a:latin typeface="Tahoma" pitchFamily="34" charset="0"/>
                <a:ea typeface="Tahoma" pitchFamily="34" charset="0"/>
              </a:rPr>
              <a:t>Kalmeren of stimuleren </a:t>
            </a:r>
          </a:p>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717032"/>
            <a:ext cx="2944813"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93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Etherische olie in de palliatieve zorg</a:t>
            </a:r>
          </a:p>
        </p:txBody>
      </p:sp>
      <p:sp>
        <p:nvSpPr>
          <p:cNvPr id="3" name="Tijdelijke aanduiding voor inhoud 2"/>
          <p:cNvSpPr>
            <a:spLocks noGrp="1"/>
          </p:cNvSpPr>
          <p:nvPr>
            <p:ph sz="quarter" idx="13"/>
          </p:nvPr>
        </p:nvSpPr>
        <p:spPr/>
        <p:txBody>
          <a:bodyPr>
            <a:normAutofit fontScale="77500" lnSpcReduction="20000"/>
          </a:bodyPr>
          <a:lstStyle/>
          <a:p>
            <a:r>
              <a:rPr lang="nl-NL" dirty="0">
                <a:latin typeface="Tahoma" panose="020B0604030504040204" pitchFamily="34" charset="0"/>
                <a:ea typeface="Tahoma" panose="020B0604030504040204" pitchFamily="34" charset="0"/>
              </a:rPr>
              <a:t>Bergamot – angst remmend, ontspannend, rustgevend, eetlust bevorderend, verfrissend, ontstekingsremmend</a:t>
            </a:r>
          </a:p>
          <a:p>
            <a:r>
              <a:rPr lang="nl-NL" dirty="0">
                <a:latin typeface="Tahoma" panose="020B0604030504040204" pitchFamily="34" charset="0"/>
                <a:ea typeface="Tahoma" panose="020B0604030504040204" pitchFamily="34" charset="0"/>
              </a:rPr>
              <a:t>Den – kalmerend, bevrijdend, geeft lucht en ruimte, bloeddruk ondersteunend, slijmoplossend, opwekkend, zuiverend</a:t>
            </a:r>
          </a:p>
          <a:p>
            <a:r>
              <a:rPr lang="nl-NL" dirty="0">
                <a:latin typeface="Tahoma" panose="020B0604030504040204" pitchFamily="34" charset="0"/>
                <a:ea typeface="Tahoma" panose="020B0604030504040204" pitchFamily="34" charset="0"/>
              </a:rPr>
              <a:t>Gember – pijn stillend, ontkrampend, ontkrampend, tonicum voor de spijsvertering, anti </a:t>
            </a:r>
            <a:r>
              <a:rPr lang="nl-NL" dirty="0" err="1">
                <a:latin typeface="Tahoma" panose="020B0604030504040204" pitchFamily="34" charset="0"/>
                <a:ea typeface="Tahoma" panose="020B0604030504040204" pitchFamily="34" charset="0"/>
              </a:rPr>
              <a:t>emetica</a:t>
            </a:r>
            <a:r>
              <a:rPr lang="nl-NL" dirty="0">
                <a:latin typeface="Tahoma" panose="020B0604030504040204" pitchFamily="34" charset="0"/>
                <a:ea typeface="Tahoma" panose="020B0604030504040204" pitchFamily="34" charset="0"/>
              </a:rPr>
              <a:t>, stimulerend</a:t>
            </a:r>
          </a:p>
          <a:p>
            <a:r>
              <a:rPr lang="nl-NL" dirty="0">
                <a:latin typeface="Tahoma" panose="020B0604030504040204" pitchFamily="34" charset="0"/>
                <a:ea typeface="Tahoma" panose="020B0604030504040204" pitchFamily="34" charset="0"/>
              </a:rPr>
              <a:t>Geranium – antidepressivum, rustgevend, harmoniserend, pijnstillend, ontstekingsremmend, litteken en wond helend</a:t>
            </a:r>
          </a:p>
          <a:p>
            <a:r>
              <a:rPr lang="nl-NL" dirty="0">
                <a:latin typeface="Tahoma" panose="020B0604030504040204" pitchFamily="34" charset="0"/>
                <a:ea typeface="Tahoma" panose="020B0604030504040204" pitchFamily="34" charset="0"/>
              </a:rPr>
              <a:t>Kamille (roomse) – ontspannend, sterk kalmerend, troostend, slaap bevorderend, pijn en krampstillend</a:t>
            </a:r>
          </a:p>
          <a:p>
            <a:r>
              <a:rPr lang="nl-NL" dirty="0">
                <a:latin typeface="Tahoma" panose="020B0604030504040204" pitchFamily="34" charset="0"/>
                <a:ea typeface="Tahoma" panose="020B0604030504040204" pitchFamily="34" charset="0"/>
              </a:rPr>
              <a:t>Lavendel – rustgevend, sedatief, stress kalmerend, slaap verwekkend en bevorderend, wond helend, pijnstillend</a:t>
            </a:r>
          </a:p>
          <a:p>
            <a:r>
              <a:rPr lang="nl-NL" dirty="0">
                <a:latin typeface="Tahoma" panose="020B0604030504040204" pitchFamily="34" charset="0"/>
                <a:ea typeface="Tahoma" panose="020B0604030504040204" pitchFamily="34" charset="0"/>
              </a:rPr>
              <a:t>Mandarijn – opwekkend, zonnig, angst remmend, slaap bevorderend, krachtig krampstillend, eetlust bevorderend</a:t>
            </a:r>
          </a:p>
          <a:p>
            <a:r>
              <a:rPr lang="nl-NL" dirty="0">
                <a:latin typeface="Tahoma" panose="020B0604030504040204" pitchFamily="34" charset="0"/>
                <a:ea typeface="Tahoma" panose="020B0604030504040204" pitchFamily="34" charset="0"/>
              </a:rPr>
              <a:t>Marjolein – ontspannend, ontkrampend op elk niveau, circulatie stimulerend, luchtwegtonicum, anti-infectueus</a:t>
            </a:r>
          </a:p>
          <a:p>
            <a:r>
              <a:rPr lang="nl-NL" dirty="0" err="1">
                <a:latin typeface="Tahoma" panose="020B0604030504040204" pitchFamily="34" charset="0"/>
                <a:ea typeface="Tahoma" panose="020B0604030504040204" pitchFamily="34" charset="0"/>
              </a:rPr>
              <a:t>Olibanum</a:t>
            </a:r>
            <a:r>
              <a:rPr lang="nl-NL" dirty="0">
                <a:latin typeface="Tahoma" panose="020B0604030504040204" pitchFamily="34" charset="0"/>
                <a:ea typeface="Tahoma" panose="020B0604030504040204" pitchFamily="34" charset="0"/>
              </a:rPr>
              <a:t> – sterk zuiverend, krachtig rustgevend, sterk kalmerend, in- en doorslapen bevorderend, </a:t>
            </a:r>
            <a:r>
              <a:rPr lang="nl-NL" dirty="0" err="1">
                <a:latin typeface="Tahoma" panose="020B0604030504040204" pitchFamily="34" charset="0"/>
                <a:ea typeface="Tahoma" panose="020B0604030504040204" pitchFamily="34" charset="0"/>
              </a:rPr>
              <a:t>immuunstimulans</a:t>
            </a:r>
            <a:r>
              <a:rPr lang="nl-NL" dirty="0">
                <a:latin typeface="Tahoma" panose="020B0604030504040204" pitchFamily="34" charset="0"/>
                <a:ea typeface="Tahoma" panose="020B0604030504040204" pitchFamily="34" charset="0"/>
              </a:rPr>
              <a:t>, verdieping ademhaling</a:t>
            </a:r>
          </a:p>
          <a:p>
            <a:r>
              <a:rPr lang="nl-NL" dirty="0">
                <a:latin typeface="Tahoma" panose="020B0604030504040204" pitchFamily="34" charset="0"/>
                <a:ea typeface="Tahoma" panose="020B0604030504040204" pitchFamily="34" charset="0"/>
              </a:rPr>
              <a:t>Pepermunt – verfrissend, (af)koelend, kalmerend, opwekkend, concentratie en alertheid bevorderend, antiseptisch, pijnstillend </a:t>
            </a:r>
          </a:p>
        </p:txBody>
      </p:sp>
    </p:spTree>
    <p:extLst>
      <p:ext uri="{BB962C8B-B14F-4D97-AF65-F5344CB8AC3E}">
        <p14:creationId xmlns:p14="http://schemas.microsoft.com/office/powerpoint/2010/main" val="103882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Aquazorg </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Pijn en krampstillend</a:t>
            </a:r>
          </a:p>
          <a:p>
            <a:r>
              <a:rPr lang="nl-NL" dirty="0">
                <a:latin typeface="Tahoma" pitchFamily="34" charset="0"/>
                <a:ea typeface="Tahoma" pitchFamily="34" charset="0"/>
              </a:rPr>
              <a:t>Stimuleren van de doorbloeding</a:t>
            </a:r>
          </a:p>
          <a:p>
            <a:r>
              <a:rPr lang="nl-NL" dirty="0">
                <a:latin typeface="Tahoma" pitchFamily="34" charset="0"/>
                <a:ea typeface="Tahoma" pitchFamily="34" charset="0"/>
              </a:rPr>
              <a:t>Rustgevend, omhullend</a:t>
            </a:r>
          </a:p>
          <a:p>
            <a:r>
              <a:rPr lang="nl-NL" dirty="0">
                <a:latin typeface="Tahoma" pitchFamily="34" charset="0"/>
                <a:ea typeface="Tahoma" pitchFamily="34" charset="0"/>
              </a:rPr>
              <a:t>Verwarmend of verkoelend</a:t>
            </a:r>
          </a:p>
          <a:p>
            <a:r>
              <a:rPr lang="nl-NL" dirty="0">
                <a:latin typeface="Tahoma" pitchFamily="34" charset="0"/>
                <a:ea typeface="Tahoma" pitchFamily="34" charset="0"/>
              </a:rPr>
              <a:t>Bevorderen darmwerking</a:t>
            </a:r>
          </a:p>
          <a:p>
            <a:r>
              <a:rPr lang="nl-NL" dirty="0">
                <a:latin typeface="Tahoma" pitchFamily="34" charset="0"/>
                <a:ea typeface="Tahoma" pitchFamily="34" charset="0"/>
              </a:rPr>
              <a:t>Bevorderen van slaap </a:t>
            </a:r>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05064"/>
            <a:ext cx="5438775"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61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Massage en aanraking</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Troostend, omhullend</a:t>
            </a:r>
          </a:p>
          <a:p>
            <a:r>
              <a:rPr lang="nl-NL" dirty="0">
                <a:latin typeface="Tahoma" pitchFamily="34" charset="0"/>
                <a:ea typeface="Tahoma" pitchFamily="34" charset="0"/>
              </a:rPr>
              <a:t>Kalmerend, ontspannend</a:t>
            </a:r>
          </a:p>
          <a:p>
            <a:r>
              <a:rPr lang="nl-NL" dirty="0">
                <a:latin typeface="Tahoma" pitchFamily="34" charset="0"/>
                <a:ea typeface="Tahoma" pitchFamily="34" charset="0"/>
              </a:rPr>
              <a:t>Reduceert stress</a:t>
            </a:r>
          </a:p>
          <a:p>
            <a:r>
              <a:rPr lang="nl-NL" dirty="0">
                <a:latin typeface="Tahoma" pitchFamily="34" charset="0"/>
                <a:ea typeface="Tahoma" pitchFamily="34" charset="0"/>
              </a:rPr>
              <a:t>Bevordert doorbloeding</a:t>
            </a:r>
          </a:p>
          <a:p>
            <a:r>
              <a:rPr lang="nl-NL" dirty="0">
                <a:latin typeface="Tahoma" pitchFamily="34" charset="0"/>
                <a:ea typeface="Tahoma" pitchFamily="34" charset="0"/>
              </a:rPr>
              <a:t>Huid verzorgend</a:t>
            </a:r>
          </a:p>
          <a:p>
            <a:r>
              <a:rPr lang="nl-NL" dirty="0">
                <a:latin typeface="Tahoma" pitchFamily="34" charset="0"/>
                <a:ea typeface="Tahoma" pitchFamily="34" charset="0"/>
              </a:rPr>
              <a:t>Ondersteunt spijsvertering</a:t>
            </a:r>
          </a:p>
          <a:p>
            <a:r>
              <a:rPr lang="nl-NL" dirty="0">
                <a:latin typeface="Tahoma" pitchFamily="34" charset="0"/>
                <a:ea typeface="Tahoma" pitchFamily="34" charset="0"/>
              </a:rPr>
              <a:t>Verbetert zelfbeeld </a:t>
            </a:r>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311" y="3068960"/>
            <a:ext cx="4122498" cy="282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55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Werken met muziek</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Ontspannen en afleiding</a:t>
            </a:r>
          </a:p>
          <a:p>
            <a:r>
              <a:rPr lang="nl-NL" dirty="0">
                <a:latin typeface="Tahoma" pitchFamily="34" charset="0"/>
                <a:ea typeface="Tahoma" pitchFamily="34" charset="0"/>
              </a:rPr>
              <a:t>Emotionele ondersteuning</a:t>
            </a:r>
          </a:p>
          <a:p>
            <a:r>
              <a:rPr lang="nl-NL" dirty="0">
                <a:latin typeface="Tahoma" pitchFamily="34" charset="0"/>
                <a:ea typeface="Tahoma" pitchFamily="34" charset="0"/>
              </a:rPr>
              <a:t>Gerust stellen</a:t>
            </a:r>
          </a:p>
          <a:p>
            <a:r>
              <a:rPr lang="nl-NL" dirty="0">
                <a:latin typeface="Tahoma" pitchFamily="34" charset="0"/>
                <a:ea typeface="Tahoma" pitchFamily="34" charset="0"/>
              </a:rPr>
              <a:t>Niet te hoeven praten</a:t>
            </a:r>
          </a:p>
          <a:p>
            <a:r>
              <a:rPr lang="nl-NL" dirty="0">
                <a:latin typeface="Tahoma" pitchFamily="34" charset="0"/>
                <a:ea typeface="Tahoma" pitchFamily="34" charset="0"/>
              </a:rPr>
              <a:t>Genieten </a:t>
            </a:r>
          </a:p>
          <a:p>
            <a:r>
              <a:rPr lang="nl-NL" dirty="0">
                <a:latin typeface="Tahoma" pitchFamily="34" charset="0"/>
                <a:ea typeface="Tahoma" pitchFamily="34" charset="0"/>
              </a:rPr>
              <a:t>Muziek, maar ook geluiden</a:t>
            </a:r>
          </a:p>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412776"/>
            <a:ext cx="43592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805424"/>
            <a:ext cx="1737767" cy="275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15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Ontspanning en visualisatie</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Ontspanningsoefeningen</a:t>
            </a:r>
          </a:p>
          <a:p>
            <a:r>
              <a:rPr lang="nl-NL" dirty="0">
                <a:latin typeface="Tahoma" pitchFamily="34" charset="0"/>
                <a:ea typeface="Tahoma" pitchFamily="34" charset="0"/>
              </a:rPr>
              <a:t>Ademhalingsoefeningen</a:t>
            </a:r>
          </a:p>
          <a:p>
            <a:r>
              <a:rPr lang="nl-NL" dirty="0">
                <a:latin typeface="Tahoma" pitchFamily="34" charset="0"/>
                <a:ea typeface="Tahoma" pitchFamily="34" charset="0"/>
              </a:rPr>
              <a:t>Begeleide visualisatie</a:t>
            </a:r>
          </a:p>
          <a:p>
            <a:pPr lvl="2">
              <a:buFont typeface="Wingdings" panose="05000000000000000000" pitchFamily="2" charset="2"/>
              <a:buChar char="§"/>
            </a:pPr>
            <a:r>
              <a:rPr lang="nl-NL" dirty="0">
                <a:latin typeface="Tahoma" pitchFamily="34" charset="0"/>
                <a:ea typeface="Tahoma" pitchFamily="34" charset="0"/>
              </a:rPr>
              <a:t>Even “weg”</a:t>
            </a:r>
          </a:p>
          <a:p>
            <a:pPr lvl="2">
              <a:buFont typeface="Wingdings" panose="05000000000000000000" pitchFamily="2" charset="2"/>
              <a:buChar char="§"/>
            </a:pPr>
            <a:r>
              <a:rPr lang="nl-NL" dirty="0">
                <a:latin typeface="Tahoma" pitchFamily="34" charset="0"/>
                <a:ea typeface="Tahoma" pitchFamily="34" charset="0"/>
              </a:rPr>
              <a:t>Rust, afleiding</a:t>
            </a:r>
          </a:p>
          <a:p>
            <a:pPr lvl="2">
              <a:buFont typeface="Wingdings" panose="05000000000000000000" pitchFamily="2" charset="2"/>
              <a:buChar char="§"/>
            </a:pPr>
            <a:r>
              <a:rPr lang="nl-NL" dirty="0">
                <a:latin typeface="Tahoma" pitchFamily="34" charset="0"/>
                <a:ea typeface="Tahoma" pitchFamily="34" charset="0"/>
              </a:rPr>
              <a:t>Vermindering van bijvoorbeeld;</a:t>
            </a:r>
          </a:p>
          <a:p>
            <a:pPr lvl="5">
              <a:buFont typeface="Courier New" panose="02070309020205020404" pitchFamily="49" charset="0"/>
              <a:buChar char="o"/>
            </a:pPr>
            <a:r>
              <a:rPr lang="nl-NL" dirty="0">
                <a:latin typeface="Tahoma" pitchFamily="34" charset="0"/>
                <a:ea typeface="Tahoma" pitchFamily="34" charset="0"/>
              </a:rPr>
              <a:t>Pijn, verkramping</a:t>
            </a:r>
          </a:p>
          <a:p>
            <a:pPr lvl="5">
              <a:buFont typeface="Courier New" panose="02070309020205020404" pitchFamily="49" charset="0"/>
              <a:buChar char="o"/>
            </a:pPr>
            <a:r>
              <a:rPr lang="nl-NL" dirty="0">
                <a:latin typeface="Tahoma" pitchFamily="34" charset="0"/>
                <a:ea typeface="Tahoma" pitchFamily="34" charset="0"/>
              </a:rPr>
              <a:t>Angst, depressie</a:t>
            </a:r>
          </a:p>
          <a:p>
            <a:pPr lvl="5">
              <a:buFont typeface="Courier New" panose="02070309020205020404" pitchFamily="49" charset="0"/>
              <a:buChar char="o"/>
            </a:pPr>
            <a:r>
              <a:rPr lang="nl-NL" dirty="0">
                <a:latin typeface="Tahoma" pitchFamily="34" charset="0"/>
                <a:ea typeface="Tahoma" pitchFamily="34" charset="0"/>
              </a:rPr>
              <a:t>Slaapproblemen</a:t>
            </a:r>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4365104"/>
            <a:ext cx="4968875" cy="17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473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Handmassage</a:t>
            </a:r>
          </a:p>
        </p:txBody>
      </p:sp>
      <p:sp>
        <p:nvSpPr>
          <p:cNvPr id="3" name="Tijdelijke aanduiding voor inhoud 2"/>
          <p:cNvSpPr>
            <a:spLocks noGrp="1"/>
          </p:cNvSpPr>
          <p:nvPr>
            <p:ph sz="quarter" idx="13"/>
          </p:nvPr>
        </p:nvSpPr>
        <p:spPr/>
        <p:txBody>
          <a:bodyPr/>
          <a:lstStyle/>
          <a:p>
            <a:r>
              <a:rPr lang="nl-NL" dirty="0">
                <a:latin typeface="Tahoma" panose="020B0604030504040204" pitchFamily="34" charset="0"/>
                <a:ea typeface="Tahoma" panose="020B0604030504040204" pitchFamily="34" charset="0"/>
              </a:rPr>
              <a:t>Toepassing bij o.a. stress, angst, somberheid, eenzaamheid, slapeloosheid, stijfheid</a:t>
            </a:r>
          </a:p>
          <a:p>
            <a:endParaRPr lang="nl-NL" dirty="0">
              <a:latin typeface="Tahoma" panose="020B0604030504040204" pitchFamily="34" charset="0"/>
              <a:ea typeface="Tahoma" panose="020B0604030504040204" pitchFamily="34" charset="0"/>
            </a:endParaRPr>
          </a:p>
          <a:p>
            <a:r>
              <a:rPr lang="nl-NL" dirty="0">
                <a:latin typeface="Tahoma" panose="020B0604030504040204" pitchFamily="34" charset="0"/>
                <a:ea typeface="Tahoma" panose="020B0604030504040204" pitchFamily="34" charset="0"/>
              </a:rPr>
              <a:t>Niet doen bij o.a. koorts, ontstekingen en wonden ter plaatse, huidaandoeningen, infusen en shunts ter plaatse, stollingsproblemen, ernstige vermoeidheid of benauwdheid, ernstige pijnen, tijdens een psychose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560107"/>
            <a:ext cx="181846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55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7" name="Tijdelijke aanduiding voor inhoud 6"/>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4775"/>
          <a:stretch/>
        </p:blipFill>
        <p:spPr>
          <a:xfrm>
            <a:off x="1280584" y="1298576"/>
            <a:ext cx="6582833" cy="4701392"/>
          </a:xfrm>
        </p:spPr>
      </p:pic>
    </p:spTree>
    <p:extLst>
      <p:ext uri="{BB962C8B-B14F-4D97-AF65-F5344CB8AC3E}">
        <p14:creationId xmlns:p14="http://schemas.microsoft.com/office/powerpoint/2010/main" val="309287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Wat gaan we doen</a:t>
            </a:r>
          </a:p>
        </p:txBody>
      </p:sp>
      <p:sp>
        <p:nvSpPr>
          <p:cNvPr id="3" name="Tijdelijke aanduiding voor inhoud 2"/>
          <p:cNvSpPr>
            <a:spLocks noGrp="1"/>
          </p:cNvSpPr>
          <p:nvPr>
            <p:ph sz="quarter" idx="13"/>
          </p:nvPr>
        </p:nvSpPr>
        <p:spPr/>
        <p:txBody>
          <a:bodyPr/>
          <a:lstStyle/>
          <a:p>
            <a:r>
              <a:rPr lang="nl-NL" dirty="0">
                <a:latin typeface="Tahoma" panose="020B0604030504040204" pitchFamily="34" charset="0"/>
                <a:ea typeface="Tahoma" panose="020B0604030504040204" pitchFamily="34" charset="0"/>
              </a:rPr>
              <a:t>Ademhalingsoefening</a:t>
            </a:r>
          </a:p>
          <a:p>
            <a:r>
              <a:rPr lang="nl-NL" dirty="0">
                <a:latin typeface="Tahoma" panose="020B0604030504040204" pitchFamily="34" charset="0"/>
                <a:ea typeface="Tahoma" panose="020B0604030504040204" pitchFamily="34" charset="0"/>
              </a:rPr>
              <a:t>Theorie complementaire zorg (CZ)</a:t>
            </a:r>
          </a:p>
          <a:p>
            <a:r>
              <a:rPr lang="nl-NL" dirty="0">
                <a:latin typeface="Tahoma" panose="020B0604030504040204" pitchFamily="34" charset="0"/>
                <a:ea typeface="Tahoma" panose="020B0604030504040204" pitchFamily="34" charset="0"/>
              </a:rPr>
              <a:t>CZ in de palliatieve fase</a:t>
            </a:r>
          </a:p>
          <a:p>
            <a:r>
              <a:rPr lang="nl-NL" dirty="0">
                <a:latin typeface="Tahoma" panose="020B0604030504040204" pitchFamily="34" charset="0"/>
                <a:ea typeface="Tahoma" panose="020B0604030504040204" pitchFamily="34" charset="0"/>
              </a:rPr>
              <a:t>Handmassage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84984"/>
            <a:ext cx="3289548" cy="219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76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Wat is complementaire zorg (CZ)</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Totale zorg naar lichaam, geest en ziel gericht op het helen van de mens. Binnen dit geheel noemen we CZ die de interventies in het zorgproces die uitgaan van het zelfhelend vermogen van de patiënt en die dit vermogen stimuleren, ondersteunen en activeren. CZ besteedt op deze wijze aandacht aan de fysieke, emotionele, mentale, sociale en spirituele behoeften van de patiënt waardoor deze een stat van welbevinden kan bereiken en in stand houden. (Drs. Astrid Noorden)</a:t>
            </a:r>
          </a:p>
          <a:p>
            <a:endParaRPr lang="nl-NL" dirty="0"/>
          </a:p>
        </p:txBody>
      </p:sp>
    </p:spTree>
    <p:extLst>
      <p:ext uri="{BB962C8B-B14F-4D97-AF65-F5344CB8AC3E}">
        <p14:creationId xmlns:p14="http://schemas.microsoft.com/office/powerpoint/2010/main" val="72062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Richtlijn CZ - </a:t>
            </a:r>
            <a:r>
              <a:rPr lang="nl-NL" dirty="0" err="1">
                <a:latin typeface="Tahoma" panose="020B0604030504040204" pitchFamily="34" charset="0"/>
                <a:ea typeface="Tahoma" panose="020B0604030504040204" pitchFamily="34" charset="0"/>
                <a:cs typeface="Tahoma" panose="020B0604030504040204" pitchFamily="34" charset="0"/>
              </a:rPr>
              <a:t>Oncoline</a:t>
            </a:r>
            <a:endParaRPr lang="nl-NL" dirty="0">
              <a:latin typeface="Tahoma" panose="020B0604030504040204" pitchFamily="34" charset="0"/>
              <a:ea typeface="Tahoma" panose="020B0604030504040204" pitchFamily="34" charset="0"/>
              <a:cs typeface="Tahoma" panose="020B0604030504040204" pitchFamily="34" charset="0"/>
            </a:endParaRP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Richtlijn Complementaire Zorg – </a:t>
            </a:r>
            <a:r>
              <a:rPr lang="nl-NL" dirty="0" err="1">
                <a:latin typeface="Tahoma" pitchFamily="34" charset="0"/>
                <a:ea typeface="Tahoma" pitchFamily="34" charset="0"/>
              </a:rPr>
              <a:t>Oncoline</a:t>
            </a:r>
            <a:r>
              <a:rPr lang="nl-NL" dirty="0">
                <a:latin typeface="Tahoma" pitchFamily="34" charset="0"/>
                <a:ea typeface="Tahoma" pitchFamily="34" charset="0"/>
              </a:rPr>
              <a:t>. Het gaat bij CZ om interventies, die passen binnen het competentiegebied van een professie (zoals een verpleegkundige, fysiotherapeut) met het accent op ondersteuning in de zorg en het bevorderen van welbevinden. </a:t>
            </a:r>
            <a:r>
              <a:rPr lang="nl-NL" dirty="0">
                <a:latin typeface="Tahoma" pitchFamily="34" charset="0"/>
                <a:ea typeface="Tahoma" pitchFamily="34" charset="0"/>
                <a:hlinkClick r:id="rId2"/>
              </a:rPr>
              <a:t>https://www.oncoline.nl/complementaire-zorg</a:t>
            </a:r>
            <a:r>
              <a:rPr lang="nl-NL" dirty="0">
                <a:latin typeface="Tahoma" pitchFamily="34" charset="0"/>
                <a:ea typeface="Tahoma" pitchFamily="34" charset="0"/>
              </a:rPr>
              <a:t> </a:t>
            </a:r>
          </a:p>
          <a:p>
            <a:r>
              <a:rPr lang="nl-NL" dirty="0">
                <a:latin typeface="Tahoma" pitchFamily="34" charset="0"/>
                <a:ea typeface="Tahoma" pitchFamily="34" charset="0"/>
              </a:rPr>
              <a:t>Indicatie volgens deze richtlijn zijn; </a:t>
            </a:r>
          </a:p>
          <a:p>
            <a:pPr lvl="2">
              <a:buFont typeface="Wingdings" panose="05000000000000000000" pitchFamily="2" charset="2"/>
              <a:buChar char="§"/>
            </a:pPr>
            <a:r>
              <a:rPr lang="nl-NL" dirty="0">
                <a:latin typeface="Tahoma" pitchFamily="34" charset="0"/>
                <a:ea typeface="Tahoma" pitchFamily="34" charset="0"/>
              </a:rPr>
              <a:t>pijn</a:t>
            </a:r>
          </a:p>
          <a:p>
            <a:pPr lvl="2">
              <a:buFont typeface="Wingdings" panose="05000000000000000000" pitchFamily="2" charset="2"/>
              <a:buChar char="§"/>
            </a:pPr>
            <a:r>
              <a:rPr lang="nl-NL" dirty="0">
                <a:latin typeface="Tahoma" panose="020B0604030504040204" pitchFamily="34" charset="0"/>
                <a:ea typeface="Tahoma" panose="020B0604030504040204" pitchFamily="34" charset="0"/>
              </a:rPr>
              <a:t>misselijkheid</a:t>
            </a:r>
          </a:p>
          <a:p>
            <a:pPr lvl="2">
              <a:buFont typeface="Wingdings" panose="05000000000000000000" pitchFamily="2" charset="2"/>
              <a:buChar char="§"/>
            </a:pPr>
            <a:r>
              <a:rPr lang="nl-NL" dirty="0">
                <a:latin typeface="Tahoma" panose="020B0604030504040204" pitchFamily="34" charset="0"/>
                <a:ea typeface="Tahoma" panose="020B0604030504040204" pitchFamily="34" charset="0"/>
              </a:rPr>
              <a:t>slaapproblemen</a:t>
            </a:r>
          </a:p>
          <a:p>
            <a:pPr lvl="2">
              <a:buFont typeface="Wingdings" panose="05000000000000000000" pitchFamily="2" charset="2"/>
              <a:buChar char="§"/>
            </a:pPr>
            <a:r>
              <a:rPr lang="nl-NL" dirty="0">
                <a:latin typeface="Tahoma" panose="020B0604030504040204" pitchFamily="34" charset="0"/>
                <a:ea typeface="Tahoma" panose="020B0604030504040204" pitchFamily="34" charset="0"/>
              </a:rPr>
              <a:t>spanning en onrust</a:t>
            </a:r>
          </a:p>
          <a:p>
            <a:pPr lvl="2">
              <a:buFont typeface="Wingdings" panose="05000000000000000000" pitchFamily="2" charset="2"/>
              <a:buChar char="§"/>
            </a:pPr>
            <a:r>
              <a:rPr lang="nl-NL" dirty="0">
                <a:latin typeface="Tahoma" panose="020B0604030504040204" pitchFamily="34" charset="0"/>
                <a:ea typeface="Tahoma" panose="020B0604030504040204" pitchFamily="34" charset="0"/>
              </a:rPr>
              <a:t>angst</a:t>
            </a:r>
          </a:p>
          <a:p>
            <a:pPr lvl="2">
              <a:buFont typeface="Wingdings" panose="05000000000000000000" pitchFamily="2" charset="2"/>
              <a:buChar char="§"/>
            </a:pPr>
            <a:r>
              <a:rPr lang="nl-NL" dirty="0">
                <a:latin typeface="Tahoma" panose="020B0604030504040204" pitchFamily="34" charset="0"/>
                <a:ea typeface="Tahoma" panose="020B0604030504040204" pitchFamily="34" charset="0"/>
              </a:rPr>
              <a:t>sombere stemming</a:t>
            </a:r>
          </a:p>
          <a:p>
            <a:pPr lvl="2"/>
            <a:endParaRPr lang="nl-NL" dirty="0">
              <a:latin typeface="Tahoma" pitchFamily="34" charset="0"/>
              <a:ea typeface="Tahoma" pitchFamily="34" charset="0"/>
            </a:endParaRPr>
          </a:p>
          <a:p>
            <a:endParaRPr lang="nl-NL" dirty="0"/>
          </a:p>
        </p:txBody>
      </p:sp>
    </p:spTree>
    <p:extLst>
      <p:ext uri="{BB962C8B-B14F-4D97-AF65-F5344CB8AC3E}">
        <p14:creationId xmlns:p14="http://schemas.microsoft.com/office/powerpoint/2010/main" val="200758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CZ</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Vult de standaard zorg aan</a:t>
            </a:r>
          </a:p>
          <a:p>
            <a:r>
              <a:rPr lang="nl-NL" dirty="0">
                <a:latin typeface="Tahoma" pitchFamily="34" charset="0"/>
                <a:ea typeface="Tahoma" pitchFamily="34" charset="0"/>
              </a:rPr>
              <a:t>Heeft een holistisch mensbeeld </a:t>
            </a:r>
          </a:p>
          <a:p>
            <a:r>
              <a:rPr lang="nl-NL" dirty="0">
                <a:latin typeface="Tahoma" pitchFamily="34" charset="0"/>
                <a:ea typeface="Tahoma" pitchFamily="34" charset="0"/>
              </a:rPr>
              <a:t>Aandacht voor; </a:t>
            </a:r>
          </a:p>
          <a:p>
            <a:pPr lvl="8">
              <a:buFont typeface="Wingdings" panose="05000000000000000000" pitchFamily="2" charset="2"/>
              <a:buChar char="§"/>
            </a:pPr>
            <a:r>
              <a:rPr lang="nl-NL" sz="2000" dirty="0">
                <a:latin typeface="Tahoma" pitchFamily="34" charset="0"/>
                <a:ea typeface="Tahoma" pitchFamily="34" charset="0"/>
              </a:rPr>
              <a:t>Fysiek</a:t>
            </a:r>
          </a:p>
          <a:p>
            <a:pPr lvl="8">
              <a:buFont typeface="Wingdings" panose="05000000000000000000" pitchFamily="2" charset="2"/>
              <a:buChar char="§"/>
            </a:pPr>
            <a:r>
              <a:rPr lang="nl-NL" sz="2000" dirty="0">
                <a:latin typeface="Tahoma" pitchFamily="34" charset="0"/>
                <a:ea typeface="Tahoma" pitchFamily="34" charset="0"/>
              </a:rPr>
              <a:t>Emotioneel</a:t>
            </a:r>
          </a:p>
          <a:p>
            <a:pPr lvl="8">
              <a:buFont typeface="Wingdings" panose="05000000000000000000" pitchFamily="2" charset="2"/>
              <a:buChar char="§"/>
            </a:pPr>
            <a:r>
              <a:rPr lang="nl-NL" sz="2000" dirty="0">
                <a:latin typeface="Tahoma" pitchFamily="34" charset="0"/>
                <a:ea typeface="Tahoma" pitchFamily="34" charset="0"/>
              </a:rPr>
              <a:t>Mentaal </a:t>
            </a:r>
          </a:p>
          <a:p>
            <a:pPr lvl="8">
              <a:buFont typeface="Wingdings" panose="05000000000000000000" pitchFamily="2" charset="2"/>
              <a:buChar char="§"/>
            </a:pPr>
            <a:r>
              <a:rPr lang="nl-NL" sz="2000" dirty="0">
                <a:latin typeface="Tahoma" pitchFamily="34" charset="0"/>
                <a:ea typeface="Tahoma" pitchFamily="34" charset="0"/>
              </a:rPr>
              <a:t>Spiritueel</a:t>
            </a:r>
          </a:p>
          <a:p>
            <a:pPr lvl="8">
              <a:buFont typeface="Wingdings" panose="05000000000000000000" pitchFamily="2" charset="2"/>
              <a:buChar char="§"/>
            </a:pPr>
            <a:r>
              <a:rPr lang="nl-NL" sz="2000" dirty="0">
                <a:latin typeface="Tahoma" pitchFamily="34" charset="0"/>
                <a:ea typeface="Tahoma" pitchFamily="34" charset="0"/>
              </a:rPr>
              <a:t>Sociaal </a:t>
            </a:r>
          </a:p>
          <a:p>
            <a:endParaRPr lang="nl-NL" dirty="0"/>
          </a:p>
        </p:txBody>
      </p:sp>
    </p:spTree>
    <p:extLst>
      <p:ext uri="{BB962C8B-B14F-4D97-AF65-F5344CB8AC3E}">
        <p14:creationId xmlns:p14="http://schemas.microsoft.com/office/powerpoint/2010/main" val="3689817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Mythe rond CZ</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Hekserij, kwakzalverij</a:t>
            </a:r>
          </a:p>
          <a:p>
            <a:r>
              <a:rPr lang="nl-NL" dirty="0">
                <a:latin typeface="Tahoma" pitchFamily="34" charset="0"/>
                <a:ea typeface="Tahoma" pitchFamily="34" charset="0"/>
              </a:rPr>
              <a:t>CZ is niet onderbouwd</a:t>
            </a:r>
          </a:p>
          <a:p>
            <a:r>
              <a:rPr lang="nl-NL" dirty="0">
                <a:latin typeface="Tahoma" pitchFamily="34" charset="0"/>
                <a:ea typeface="Tahoma" pitchFamily="34" charset="0"/>
              </a:rPr>
              <a:t>CZ kost erg veel tijd</a:t>
            </a:r>
          </a:p>
          <a:p>
            <a:r>
              <a:rPr lang="nl-NL" dirty="0">
                <a:latin typeface="Tahoma" pitchFamily="34" charset="0"/>
                <a:ea typeface="Tahoma" pitchFamily="34" charset="0"/>
              </a:rPr>
              <a:t>Het is een placebo-effect</a:t>
            </a:r>
          </a:p>
          <a:p>
            <a:r>
              <a:rPr lang="nl-NL" dirty="0">
                <a:latin typeface="Tahoma" pitchFamily="34" charset="0"/>
                <a:ea typeface="Tahoma" pitchFamily="34" charset="0"/>
              </a:rPr>
              <a:t>Baat het niet, het schaadt ook niet</a:t>
            </a:r>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480" y="3645024"/>
            <a:ext cx="2222647" cy="259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7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Interventies </a:t>
            </a: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1395412"/>
            <a:ext cx="68580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50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Vormen van CZ</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Aromazorg – werken met etherische oliën</a:t>
            </a:r>
          </a:p>
          <a:p>
            <a:r>
              <a:rPr lang="nl-NL" dirty="0" err="1">
                <a:latin typeface="Tahoma" pitchFamily="34" charset="0"/>
                <a:ea typeface="Tahoma" pitchFamily="34" charset="0"/>
              </a:rPr>
              <a:t>Aquazorg</a:t>
            </a:r>
            <a:r>
              <a:rPr lang="nl-NL" dirty="0">
                <a:latin typeface="Tahoma" pitchFamily="34" charset="0"/>
                <a:ea typeface="Tahoma" pitchFamily="34" charset="0"/>
              </a:rPr>
              <a:t> – werken met water (warmte / koude)</a:t>
            </a:r>
          </a:p>
          <a:p>
            <a:r>
              <a:rPr lang="nl-NL" dirty="0">
                <a:latin typeface="Tahoma" pitchFamily="34" charset="0"/>
                <a:ea typeface="Tahoma" pitchFamily="34" charset="0"/>
              </a:rPr>
              <a:t>Massage</a:t>
            </a:r>
          </a:p>
          <a:p>
            <a:r>
              <a:rPr lang="nl-NL" dirty="0">
                <a:latin typeface="Tahoma" pitchFamily="34" charset="0"/>
                <a:ea typeface="Tahoma" pitchFamily="34" charset="0"/>
              </a:rPr>
              <a:t>Muziek</a:t>
            </a:r>
          </a:p>
          <a:p>
            <a:r>
              <a:rPr lang="nl-NL" dirty="0">
                <a:latin typeface="Tahoma" pitchFamily="34" charset="0"/>
                <a:ea typeface="Tahoma" pitchFamily="34" charset="0"/>
              </a:rPr>
              <a:t>Ontspanningsoefeningen</a:t>
            </a:r>
          </a:p>
          <a:p>
            <a:endParaRPr lang="nl-NL"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020" y="3501007"/>
            <a:ext cx="4058965" cy="25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18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Tahoma" panose="020B0604030504040204" pitchFamily="34" charset="0"/>
                <a:ea typeface="Tahoma" panose="020B0604030504040204" pitchFamily="34" charset="0"/>
                <a:cs typeface="Tahoma" panose="020B0604030504040204" pitchFamily="34" charset="0"/>
              </a:rPr>
              <a:t>Aromazorg </a:t>
            </a:r>
          </a:p>
        </p:txBody>
      </p:sp>
      <p:sp>
        <p:nvSpPr>
          <p:cNvPr id="3" name="Tijdelijke aanduiding voor inhoud 2"/>
          <p:cNvSpPr>
            <a:spLocks noGrp="1"/>
          </p:cNvSpPr>
          <p:nvPr>
            <p:ph sz="quarter" idx="13"/>
          </p:nvPr>
        </p:nvSpPr>
        <p:spPr/>
        <p:txBody>
          <a:bodyPr/>
          <a:lstStyle/>
          <a:p>
            <a:r>
              <a:rPr lang="nl-NL" dirty="0">
                <a:latin typeface="Tahoma" pitchFamily="34" charset="0"/>
                <a:ea typeface="Tahoma" pitchFamily="34" charset="0"/>
              </a:rPr>
              <a:t>Etherische oliën</a:t>
            </a:r>
          </a:p>
          <a:p>
            <a:r>
              <a:rPr lang="nl-NL" dirty="0">
                <a:latin typeface="Tahoma" pitchFamily="34" charset="0"/>
                <a:ea typeface="Tahoma" pitchFamily="34" charset="0"/>
              </a:rPr>
              <a:t>Plantaardige basisstoffen</a:t>
            </a:r>
          </a:p>
          <a:p>
            <a:r>
              <a:rPr lang="nl-NL" dirty="0">
                <a:latin typeface="Tahoma" pitchFamily="34" charset="0"/>
                <a:ea typeface="Tahoma" pitchFamily="34" charset="0"/>
              </a:rPr>
              <a:t>Inwrijven of masseren</a:t>
            </a:r>
          </a:p>
          <a:p>
            <a:r>
              <a:rPr lang="nl-NL" dirty="0">
                <a:latin typeface="Tahoma" pitchFamily="34" charset="0"/>
                <a:ea typeface="Tahoma" pitchFamily="34" charset="0"/>
              </a:rPr>
              <a:t>In baden of kompressen</a:t>
            </a:r>
          </a:p>
          <a:p>
            <a:r>
              <a:rPr lang="nl-NL" dirty="0">
                <a:latin typeface="Tahoma" pitchFamily="34" charset="0"/>
                <a:ea typeface="Tahoma" pitchFamily="34" charset="0"/>
              </a:rPr>
              <a:t>Verdampen of inhaleren</a:t>
            </a:r>
          </a:p>
          <a:p>
            <a:r>
              <a:rPr lang="nl-NL" dirty="0">
                <a:latin typeface="Tahoma" pitchFamily="34" charset="0"/>
                <a:ea typeface="Tahoma" pitchFamily="34" charset="0"/>
              </a:rPr>
              <a:t>Bij ontspanningsoefeningen</a:t>
            </a:r>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681" y="3765451"/>
            <a:ext cx="38227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274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1FA0E51318B4EB6A0064E17D00AB1" ma:contentTypeVersion="11" ma:contentTypeDescription="Een nieuw document maken." ma:contentTypeScope="" ma:versionID="8fe31121fa5a391b7b4814813e46c751">
  <xsd:schema xmlns:xsd="http://www.w3.org/2001/XMLSchema" xmlns:xs="http://www.w3.org/2001/XMLSchema" xmlns:p="http://schemas.microsoft.com/office/2006/metadata/properties" xmlns:ns3="1563543c-e57d-4a3d-a7f7-b2d0608aa0c7" xmlns:ns4="0a18e690-9a53-4b81-a825-e2d7faa10c4a" targetNamespace="http://schemas.microsoft.com/office/2006/metadata/properties" ma:root="true" ma:fieldsID="ef7bfba4330b514e992806455b7d88a8" ns3:_="" ns4:_="">
    <xsd:import namespace="1563543c-e57d-4a3d-a7f7-b2d0608aa0c7"/>
    <xsd:import namespace="0a18e690-9a53-4b81-a825-e2d7faa10c4a"/>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3543c-e57d-4a3d-a7f7-b2d0608aa0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18e690-9a53-4b81-a825-e2d7faa10c4a" elementFormDefault="qualified">
    <xsd:import namespace="http://schemas.microsoft.com/office/2006/documentManagement/types"/>
    <xsd:import namespace="http://schemas.microsoft.com/office/infopath/2007/PartnerControls"/>
    <xsd:element name="SharedWithUsers" ma:index="11"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description="" ma:internalName="SharedWithDetails" ma:readOnly="true">
      <xsd:simpleType>
        <xsd:restriction base="dms:Note">
          <xsd:maxLength value="255"/>
        </xsd:restriction>
      </xsd:simpleType>
    </xsd:element>
    <xsd:element name="SharingHintHash" ma:index="13"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58BBB8-82C8-43C1-9D1D-1DAB499DD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3543c-e57d-4a3d-a7f7-b2d0608aa0c7"/>
    <ds:schemaRef ds:uri="0a18e690-9a53-4b81-a825-e2d7faa10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208C42-A5F5-40F6-B4D5-989B5DF3ED6C}">
  <ds:schemaRefs>
    <ds:schemaRef ds:uri="http://schemas.microsoft.com/sharepoint/v3/contenttype/forms"/>
  </ds:schemaRefs>
</ds:datastoreItem>
</file>

<file path=customXml/itemProps3.xml><?xml version="1.0" encoding="utf-8"?>
<ds:datastoreItem xmlns:ds="http://schemas.openxmlformats.org/officeDocument/2006/customXml" ds:itemID="{874D59EF-4E74-45F3-994C-7F009C1A03A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TM01790493[[fn=SOHO]]</Template>
  <TotalTime>0</TotalTime>
  <Words>624</Words>
  <Application>Microsoft Office PowerPoint</Application>
  <PresentationFormat>Diavoorstelling (4:3)</PresentationFormat>
  <Paragraphs>102</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Candara</vt:lpstr>
      <vt:lpstr>Courier New</vt:lpstr>
      <vt:lpstr>Tahoma</vt:lpstr>
      <vt:lpstr>Wingdings</vt:lpstr>
      <vt:lpstr>Soho</vt:lpstr>
      <vt:lpstr>Complementaire zorg in de palliatieve fase</vt:lpstr>
      <vt:lpstr>Wat gaan we doen</vt:lpstr>
      <vt:lpstr>Wat is complementaire zorg (CZ)</vt:lpstr>
      <vt:lpstr>Richtlijn CZ - Oncoline</vt:lpstr>
      <vt:lpstr>CZ</vt:lpstr>
      <vt:lpstr>Mythe rond CZ</vt:lpstr>
      <vt:lpstr>Interventies </vt:lpstr>
      <vt:lpstr>Vormen van CZ</vt:lpstr>
      <vt:lpstr>Aromazorg </vt:lpstr>
      <vt:lpstr>Geuren</vt:lpstr>
      <vt:lpstr>Etherische olie in de palliatieve zorg</vt:lpstr>
      <vt:lpstr>Aquazorg </vt:lpstr>
      <vt:lpstr>Massage en aanraking</vt:lpstr>
      <vt:lpstr>Werken met muziek</vt:lpstr>
      <vt:lpstr>Ontspanning en visualisatie</vt:lpstr>
      <vt:lpstr>Handmassage</vt:lpstr>
      <vt:lpstr>PowerPoint-presentatie</vt:lpstr>
    </vt:vector>
  </TitlesOfParts>
  <Company>Universitair Medisch Centrum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Complementaire zorg in de palliatieve fase</dc:title>
  <dc:creator>Hertog, MC den</dc:creator>
  <cp:lastModifiedBy>Fluit-van der Molen, Gerda</cp:lastModifiedBy>
  <cp:revision>22</cp:revision>
  <dcterms:created xsi:type="dcterms:W3CDTF">2020-02-14T18:54:42Z</dcterms:created>
  <dcterms:modified xsi:type="dcterms:W3CDTF">2020-03-25T12:39:40Z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0x01010043C1FA0E51318B4EB6A0064E17D00AB1</vt:lpwstr>
  </property>
</Properties>
</file>